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embeddedFontLst>
    <p:embeddedFont>
      <p:font typeface="Nunit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1B9FA29-72EE-4ADF-B700-EE9C941A2CAF}">
  <a:tblStyle styleId="{51B9FA29-72EE-4ADF-B700-EE9C941A2C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Nunito-bold.fntdata"/><Relationship Id="rId43" Type="http://schemas.openxmlformats.org/officeDocument/2006/relationships/slide" Target="slides/slide38.xml"/><Relationship Id="rId87" Type="http://schemas.openxmlformats.org/officeDocument/2006/relationships/font" Target="fonts/Nuni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Nuni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300"/>
              <a:buChar char="●"/>
              <a:defRPr/>
            </a:lvl1pPr>
            <a:lvl2pPr lvl="1" algn="ctr">
              <a:spcBef>
                <a:spcPts val="0"/>
              </a:spcBef>
              <a:buSzPts val="1100"/>
              <a:buChar char="○"/>
              <a:defRPr/>
            </a:lvl2pPr>
            <a:lvl3pPr lvl="2" algn="ctr">
              <a:spcBef>
                <a:spcPts val="0"/>
              </a:spcBef>
              <a:buSzPts val="1100"/>
              <a:buChar char="■"/>
              <a:defRPr/>
            </a:lvl3pPr>
            <a:lvl4pPr lvl="3" algn="ctr">
              <a:spcBef>
                <a:spcPts val="0"/>
              </a:spcBef>
              <a:buSzPts val="1100"/>
              <a:buChar char="●"/>
              <a:defRPr/>
            </a:lvl4pPr>
            <a:lvl5pPr lvl="4" algn="ctr">
              <a:spcBef>
                <a:spcPts val="0"/>
              </a:spcBef>
              <a:buSzPts val="1100"/>
              <a:buChar char="○"/>
              <a:defRPr/>
            </a:lvl5pPr>
            <a:lvl6pPr lvl="5" algn="ctr">
              <a:spcBef>
                <a:spcPts val="0"/>
              </a:spcBef>
              <a:buSzPts val="1100"/>
              <a:buChar char="■"/>
              <a:defRPr/>
            </a:lvl6pPr>
            <a:lvl7pPr lvl="6" algn="ctr">
              <a:spcBef>
                <a:spcPts val="0"/>
              </a:spcBef>
              <a:buSzPts val="1100"/>
              <a:buChar char="●"/>
              <a:defRPr/>
            </a:lvl7pPr>
            <a:lvl8pPr lvl="7" algn="ctr">
              <a:spcBef>
                <a:spcPts val="0"/>
              </a:spcBef>
              <a:buSzPts val="1100"/>
              <a:buChar char="○"/>
              <a:defRPr/>
            </a:lvl8pPr>
            <a:lvl9pPr lvl="8" algn="ctr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200"/>
              <a:buNone/>
              <a:defRPr sz="3200"/>
            </a:lvl1pPr>
            <a:lvl2pPr lvl="1" algn="ctr">
              <a:spcBef>
                <a:spcPts val="0"/>
              </a:spcBef>
              <a:buSzPts val="3200"/>
              <a:buNone/>
              <a:defRPr sz="3200"/>
            </a:lvl2pPr>
            <a:lvl3pPr lvl="2" algn="ctr">
              <a:spcBef>
                <a:spcPts val="0"/>
              </a:spcBef>
              <a:buSzPts val="3200"/>
              <a:buNone/>
              <a:defRPr sz="3200"/>
            </a:lvl3pPr>
            <a:lvl4pPr lvl="3" algn="ctr">
              <a:spcBef>
                <a:spcPts val="0"/>
              </a:spcBef>
              <a:buSzPts val="3200"/>
              <a:buNone/>
              <a:defRPr sz="3200"/>
            </a:lvl4pPr>
            <a:lvl5pPr lvl="4" algn="ctr">
              <a:spcBef>
                <a:spcPts val="0"/>
              </a:spcBef>
              <a:buSzPts val="3200"/>
              <a:buNone/>
              <a:defRPr sz="3200"/>
            </a:lvl5pPr>
            <a:lvl6pPr lvl="5" algn="ctr">
              <a:spcBef>
                <a:spcPts val="0"/>
              </a:spcBef>
              <a:buSzPts val="3200"/>
              <a:buNone/>
              <a:defRPr sz="3200"/>
            </a:lvl6pPr>
            <a:lvl7pPr lvl="6" algn="ctr">
              <a:spcBef>
                <a:spcPts val="0"/>
              </a:spcBef>
              <a:buSzPts val="3200"/>
              <a:buNone/>
              <a:defRPr sz="3200"/>
            </a:lvl7pPr>
            <a:lvl8pPr lvl="7" algn="ctr">
              <a:spcBef>
                <a:spcPts val="0"/>
              </a:spcBef>
              <a:buSzPts val="3200"/>
              <a:buNone/>
              <a:defRPr sz="3200"/>
            </a:lvl8pPr>
            <a:lvl9pPr lvl="8" algn="ctr">
              <a:spcBef>
                <a:spcPts val="0"/>
              </a:spcBef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K-nearest_neighbor_algorith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Item-item_collaborative_filte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bea.gov/index.htm" TargetMode="External"/><Relationship Id="rId4" Type="http://schemas.openxmlformats.org/officeDocument/2006/relationships/hyperlink" Target="https://www.bls.gov/lau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723775" y="1822825"/>
            <a:ext cx="5699700" cy="1448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Search Final Presentation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26"/>
            <a:ext cx="5361300" cy="133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Ahmed Al Marzook - Task 1.1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Abhishek Babuji - Task 1.2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Jay Kaiser - Task 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Jinsu Kim - Task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Actual Example of Output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88" y="1527388"/>
            <a:ext cx="65055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Task 1, Part 2: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Collaborative Filtering Using Apache Mahout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914950" y="1718625"/>
            <a:ext cx="75792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Both user based and item based collaborative filtering approaches were tried.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 combination of similarity metrics and training/test sizes along with a a variety of neighborhood sizes were tried.</a:t>
            </a:r>
          </a:p>
          <a:p>
            <a:pPr indent="-381000" lvl="0" marL="457200">
              <a:spcBef>
                <a:spcPts val="0"/>
              </a:spcBef>
              <a:buSzPts val="2400"/>
              <a:buAutoNum type="arabicPeriod"/>
            </a:pPr>
            <a:r>
              <a:rPr lang="en" sz="2400"/>
              <a:t>The best approach was then used based on the chosen evaluation metric.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Look for users who share the same rating patterns with the active user (the user whom the prediction is for).</a:t>
            </a:r>
          </a:p>
          <a:p>
            <a:pPr indent="-342900" lvl="0" marL="457200" rtl="0">
              <a:spcBef>
                <a:spcPts val="0"/>
              </a:spcBef>
              <a:spcAft>
                <a:spcPts val="10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the ratings from those like-minded users found in step 1 to calculate a prediction for the active user</a:t>
            </a:r>
          </a:p>
          <a:p>
            <a:pPr indent="-69850" lvl="0" marL="0" rtl="0"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falls under the category of user-based collaborative filtering. A specific application of this is the user-based </a:t>
            </a:r>
            <a:r>
              <a:rPr lang="en" sz="180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Nearest Neighbor algorithm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Task 1, Part 2: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User Based Collaborative Filtering Overview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744975" y="196600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Item-based collaborative filtering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(users who bought x also bought y), proceeds in an item-centric manner:</a:t>
            </a:r>
          </a:p>
          <a:p>
            <a:pPr indent="-342900" lvl="0" marL="901700" rtl="0"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an item-item matrix determining relationships between pairs of items</a:t>
            </a:r>
          </a:p>
          <a:p>
            <a:pPr indent="-342900" lvl="0" marL="901700" rtl="0">
              <a:spcBef>
                <a:spcPts val="0"/>
              </a:spcBef>
              <a:spcAft>
                <a:spcPts val="100"/>
              </a:spcAft>
              <a:buClr>
                <a:srgbClr val="222222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Infer the tastes of the current user by examining the matrix and matching that user's data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Task 1, Part 2: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Item Based Collaborative Filtering Overview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73260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User Based Similarity Metrics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8F8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UserSimilarity similarity = new PearsonCorrelationSimilarity(model);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UserSimilarity similarity = new LogLikelihoodSimilarity(model);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UserSimilarity similarity = new TanimotoCoefficientSimilarity(model);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UserSimilarity similarity = new EuclideanDistanceSimilarity(model);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UserSimilarity similarity = new SpearmanCorrelationSimilarity(model);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Item Based Similarity Metrics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8F8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ItemSimilarity similarity = new PearsonCorrelationSimilarity(model);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ItemSimilarity similarity = new LogLikelihoodSimilarity(model);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ItemSimilarity similarity = new TanimotoCoefficientSimilarity(model);</a:t>
            </a:r>
          </a:p>
          <a:p>
            <a:pPr indent="0" lvl="0" marL="50800" marR="50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8F8FF"/>
                </a:highlight>
                <a:latin typeface="Courier New"/>
                <a:ea typeface="Courier New"/>
                <a:cs typeface="Courier New"/>
                <a:sym typeface="Courier New"/>
              </a:rPr>
              <a:t>ItemSimilarity similarity = new EuclideanDistanceSimilarity(model);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Available Evaluation Metrics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819150" y="1434250"/>
            <a:ext cx="7505700" cy="328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MAE/Average Absolute Difference: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rating- prediction pair, their absolute error is calculated. After summing up these pairs and dividing them by the total number of rating-prediction pairs, Mean Absolute Error can be found. It is the most commonly used and can be interpret easily.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RMSE: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statistical accuracy metric that is slightly different from Mean Absolute Error. Once rating-prediction difference is calculated, its power of 2 is taken. After summing them up and dividing them by the total number of rating-prediction pairs and taking square root of it, Root Mean Square Error can be found.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Precision: Depends on the recommendations made.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Depends on the recommendations made.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Evaluation Metrics Considered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7900725" y="3227050"/>
            <a:ext cx="424200" cy="121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00" y="1589050"/>
            <a:ext cx="2297950" cy="8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00" y="2297850"/>
            <a:ext cx="5309925" cy="25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input to Mahout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718125" y="1517150"/>
            <a:ext cx="7505700" cy="28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user_id, rating and the business_id of all associated businesses in the city of Champaign, Illinois.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data was parsed from .json and converted to .csv so DataFrames could handle them.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Left join was performed on the review.csv and the business.csv and filtered in a way that only the categories containing the ‘RESTAURANTS’ we considered.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Every user_id and business_id were then factorized and represented by unique integers (which is the format Apache Mahout wants it in.</a:t>
            </a:r>
          </a:p>
          <a:p>
            <a:pPr indent="-317500" lvl="0" marL="457200">
              <a:spcBef>
                <a:spcPts val="0"/>
              </a:spcBef>
              <a:buSzPts val="1400"/>
              <a:buAutoNum type="arabicPeriod"/>
            </a:pPr>
            <a:r>
              <a:rPr lang="en" sz="1400"/>
              <a:t>A separate .csv file for the user_id’s alone were also stored so Mahout can print a certain number of recommendations for each user_id.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7987250" y="252230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The input to Mahout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75" y="1485975"/>
            <a:ext cx="58864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7987250" y="252230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Task 1, Part 1: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Index Search Using Apache Lucene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reviews and tips for each business in Toronto, ON were respectively concatenated and input into a Lucene index.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a given user </a:t>
            </a:r>
            <a:r>
              <a:rPr b="1" lang="en" sz="1800"/>
              <a:t>u</a:t>
            </a:r>
            <a:r>
              <a:rPr lang="en" sz="1800"/>
              <a:t>: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collected all reviews </a:t>
            </a:r>
            <a:r>
              <a:rPr b="1" lang="en" sz="1800"/>
              <a:t>r</a:t>
            </a:r>
            <a:r>
              <a:rPr lang="en" sz="1800"/>
              <a:t> and tips </a:t>
            </a:r>
            <a:r>
              <a:rPr b="1" lang="en" sz="1800"/>
              <a:t>t</a:t>
            </a:r>
            <a:r>
              <a:rPr lang="en" sz="1800"/>
              <a:t> written by </a:t>
            </a:r>
            <a:r>
              <a:rPr b="1" lang="en" sz="1800"/>
              <a:t>u</a:t>
            </a:r>
            <a:r>
              <a:rPr lang="en" sz="1800"/>
              <a:t>.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○"/>
            </a:pPr>
            <a:r>
              <a:rPr lang="en" sz="1800"/>
              <a:t>A single query was constructed from these.</a:t>
            </a:r>
          </a:p>
        </p:txBody>
      </p:sp>
      <p:graphicFrame>
        <p:nvGraphicFramePr>
          <p:cNvPr id="136" name="Shape 136"/>
          <p:cNvGraphicFramePr/>
          <p:nvPr/>
        </p:nvGraphicFramePr>
        <p:xfrm>
          <a:off x="952500" y="38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{51B9FA29-72EE-4ADF-B700-EE9C941A2CAF}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 * 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 * 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 * -2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 * -3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819150" y="15703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Analysis!</a:t>
            </a: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(Lots and lots of graphs, brace yourselves!)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Nearest Neighbors vs. Root Mean Squared in User Based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50" y="171075"/>
            <a:ext cx="8331400" cy="48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81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Nearest Neighbors vs. Mean Absolute Error in User Based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35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8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21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Size of Training Set vs. Root Mean Squared Error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(q = r</a:t>
            </a:r>
            <a:r>
              <a:rPr b="1" baseline="-25000" lang="en" sz="1800"/>
              <a:t>5</a:t>
            </a:r>
            <a:r>
              <a:rPr b="1" lang="en" sz="1800"/>
              <a:t> ∩ r</a:t>
            </a:r>
            <a:r>
              <a:rPr b="1" baseline="-25000" lang="en" sz="1800"/>
              <a:t>4</a:t>
            </a:r>
            <a:r>
              <a:rPr b="1" lang="en" sz="1800"/>
              <a:t> ∩ r</a:t>
            </a:r>
            <a:r>
              <a:rPr b="1" baseline="-25000" lang="en" sz="1800"/>
              <a:t>3</a:t>
            </a:r>
            <a:r>
              <a:rPr b="1" lang="en" sz="1800"/>
              <a:t> ∩ r</a:t>
            </a:r>
            <a:r>
              <a:rPr b="1" baseline="-25000" lang="en" sz="1800"/>
              <a:t>2</a:t>
            </a:r>
            <a:r>
              <a:rPr b="1" lang="en" sz="1800"/>
              <a:t> ∩ r</a:t>
            </a:r>
            <a:r>
              <a:rPr b="1" baseline="-25000" lang="en" sz="1800"/>
              <a:t>1</a:t>
            </a:r>
            <a:r>
              <a:rPr b="1" lang="en" sz="1800"/>
              <a:t> ∩ t) </a:t>
            </a:r>
            <a:r>
              <a:rPr lang="en" sz="1800"/>
              <a:t>was searched in the Toronto index.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The top ten most similar businesses in the index were extracted.</a:t>
            </a:r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Task 1, Part 1: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Index Search Using Apache Lucene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35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61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28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7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4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28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2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56675" y="17047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You know the drill... We saw RMSE changes, now MAE changes..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991950" y="1812150"/>
            <a:ext cx="54645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User vs. Item Based Analysis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775325" y="155235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Evaluation: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mock dataset similar to the actual data with 10 entries.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dataset files that were created: business.json, review.json, tip.json.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All files were created manually with random inputs.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Mock Example of our Process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3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User Based: </a:t>
            </a:r>
            <a:r>
              <a:rPr lang="en" sz="3000"/>
              <a:t>TanimotoCoefficient</a:t>
            </a:r>
            <a:r>
              <a:rPr lang="en" sz="3000"/>
              <a:t> Similarity with 100 neighbors was used to print 3 reviews for each of the user_id.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Rating Prediction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1554725"/>
            <a:ext cx="4629150" cy="14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965475"/>
            <a:ext cx="7426673" cy="8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675050" y="3866250"/>
            <a:ext cx="776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For item </a:t>
            </a:r>
            <a:r>
              <a:rPr i="1" lang="en"/>
              <a:t>i </a:t>
            </a:r>
            <a:r>
              <a:rPr lang="en"/>
              <a:t>and user </a:t>
            </a:r>
            <a:r>
              <a:rPr i="1" lang="en"/>
              <a:t>u</a:t>
            </a:r>
            <a:r>
              <a:rPr lang="en"/>
              <a:t>, find sum of the rates to user u on the items similar to </a:t>
            </a:r>
            <a:r>
              <a:rPr i="1" lang="en"/>
              <a:t>i </a:t>
            </a:r>
            <a:r>
              <a:rPr lang="en"/>
              <a:t>using the chosen similarity metric.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	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		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819150" y="17002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OMPARISON OF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OLLABORATIVE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ILTERING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LGORITHMS WITH VARIOUS SIMILARITY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EASURES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OVIE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ECOMMENDATION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Taner Arsan, Efecan Köksal, Zeki Bozkuş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Computer Engineering, Kadir Has University, Istanbul, Turkey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372350" y="845600"/>
            <a:ext cx="49524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Other sources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   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00" y="2117025"/>
            <a:ext cx="73395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299550" y="500300"/>
            <a:ext cx="8591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created 10 business named like business1, business2, business3 …… business10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created 10 reviews for the business: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25" y="1626550"/>
            <a:ext cx="6982300" cy="2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Task 2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 sz="1800"/>
              <a:t>Can we find evidence of economic change via Yelp reviews?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n" sz="1800"/>
              <a:t>Does the economy affect people’s habits enough to be seen in review data?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Overall GDP</a:t>
            </a: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25" y="683900"/>
            <a:ext cx="82400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>
            <a:off x="1242275" y="1489025"/>
            <a:ext cx="255300" cy="32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306625" y="4727100"/>
            <a:ext cx="118200" cy="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Five hypotheses…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819150" y="1828800"/>
            <a:ext cx="7505700" cy="261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number of reviews will fluctuate respective to the economy.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number of negative reviews will fluctuate respective to the economy.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Mentions of economically-salient words (e.g. “cheap”, “generous”, “expensive”) will be more common in reviews during economic hardship.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Visits to low-end businesses and high-end businesses will inversely fluctuate respective to the economy.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 sz="1800"/>
              <a:t>Cities hit harder during times of economic hardship will experience more extreme variations of hypotheses 1-4 than cities less hit.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Methods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Individual reviews were extracted for every state and major city in the dataset.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account for number of users influencing the number of reviews, each hypothesis was normalized based on the number of reviewers or reviews per city/state.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Pearson correlations need to be run between economic data and the results of our analysis to verify for sure.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838200" y="845600"/>
            <a:ext cx="8049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Hypothesis 1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(The number of reviews will fluctuate respective to the economy.)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When people do not have money to spend, they are less likely to go out and therefore less likely to create a review for a business.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Nevada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0" y="738521"/>
            <a:ext cx="8409699" cy="41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(number of reviews per user)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2" y="758877"/>
            <a:ext cx="8426601" cy="42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5845475" y="991250"/>
            <a:ext cx="3063000" cy="206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4007600" y="1757050"/>
            <a:ext cx="4186275" cy="1129525"/>
          </a:xfrm>
          <a:custGeom>
            <a:pathLst>
              <a:path extrusionOk="0" h="45181" w="167451">
                <a:moveTo>
                  <a:pt x="0" y="30631"/>
                </a:moveTo>
                <a:cubicBezTo>
                  <a:pt x="4424" y="25696"/>
                  <a:pt x="15996" y="-1361"/>
                  <a:pt x="26547" y="1021"/>
                </a:cubicBezTo>
                <a:cubicBezTo>
                  <a:pt x="37097" y="3403"/>
                  <a:pt x="50030" y="42884"/>
                  <a:pt x="63304" y="44926"/>
                </a:cubicBezTo>
                <a:cubicBezTo>
                  <a:pt x="76577" y="46968"/>
                  <a:pt x="88830" y="20760"/>
                  <a:pt x="106188" y="13273"/>
                </a:cubicBezTo>
                <a:cubicBezTo>
                  <a:pt x="123545" y="5785"/>
                  <a:pt x="157240" y="2212"/>
                  <a:pt x="167451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(accommodation and food service)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38" y="706977"/>
            <a:ext cx="6737525" cy="42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4518100" y="2982300"/>
            <a:ext cx="1429500" cy="765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931000" y="1578350"/>
            <a:ext cx="3139725" cy="2935500"/>
          </a:xfrm>
          <a:custGeom>
            <a:pathLst>
              <a:path extrusionOk="0" h="117420" w="125589">
                <a:moveTo>
                  <a:pt x="0" y="117420"/>
                </a:moveTo>
                <a:cubicBezTo>
                  <a:pt x="6126" y="110613"/>
                  <a:pt x="26037" y="82705"/>
                  <a:pt x="36758" y="76579"/>
                </a:cubicBezTo>
                <a:cubicBezTo>
                  <a:pt x="47479" y="70452"/>
                  <a:pt x="49520" y="93426"/>
                  <a:pt x="64326" y="80663"/>
                </a:cubicBezTo>
                <a:cubicBezTo>
                  <a:pt x="79131" y="67899"/>
                  <a:pt x="115378" y="13443"/>
                  <a:pt x="125589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(number of reviews per user)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2" y="758877"/>
            <a:ext cx="8426601" cy="42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/>
          <p:nvPr/>
        </p:nvSpPr>
        <p:spPr>
          <a:xfrm flipH="1" rot="10800000">
            <a:off x="4364950" y="1652850"/>
            <a:ext cx="2424900" cy="1837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4007600" y="1757050"/>
            <a:ext cx="4186275" cy="1129525"/>
          </a:xfrm>
          <a:custGeom>
            <a:pathLst>
              <a:path extrusionOk="0" h="45181" w="167451">
                <a:moveTo>
                  <a:pt x="0" y="30631"/>
                </a:moveTo>
                <a:cubicBezTo>
                  <a:pt x="4424" y="25696"/>
                  <a:pt x="15996" y="-1361"/>
                  <a:pt x="26547" y="1021"/>
                </a:cubicBezTo>
                <a:cubicBezTo>
                  <a:pt x="37097" y="3403"/>
                  <a:pt x="50030" y="42884"/>
                  <a:pt x="63304" y="44926"/>
                </a:cubicBezTo>
                <a:cubicBezTo>
                  <a:pt x="76577" y="46968"/>
                  <a:pt x="88830" y="20760"/>
                  <a:pt x="106188" y="13273"/>
                </a:cubicBezTo>
                <a:cubicBezTo>
                  <a:pt x="123545" y="5785"/>
                  <a:pt x="157240" y="2212"/>
                  <a:pt x="167451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838200" y="824550"/>
            <a:ext cx="81618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Hypothesis 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number of negative reviews will fluctuate respective to the economy.)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During times of economic hardship, money is less-freely able to be spent, so bad experiences will be seen as a greater waste than during economic prosperity.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819150" y="58795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created 10 tips for the business: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25" y="1207175"/>
            <a:ext cx="7037475" cy="29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(1 star reviews)</a:t>
            </a:r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13" y="733425"/>
            <a:ext cx="8296176" cy="41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2373925" y="1986775"/>
            <a:ext cx="5794400" cy="1482650"/>
          </a:xfrm>
          <a:custGeom>
            <a:pathLst>
              <a:path extrusionOk="0" h="59306" w="231776">
                <a:moveTo>
                  <a:pt x="0" y="19400"/>
                </a:moveTo>
                <a:cubicBezTo>
                  <a:pt x="9699" y="26036"/>
                  <a:pt x="37437" y="58540"/>
                  <a:pt x="58199" y="59221"/>
                </a:cubicBezTo>
                <a:cubicBezTo>
                  <a:pt x="78960" y="59901"/>
                  <a:pt x="95637" y="33354"/>
                  <a:pt x="124567" y="23484"/>
                </a:cubicBezTo>
                <a:cubicBezTo>
                  <a:pt x="153496" y="13613"/>
                  <a:pt x="213907" y="3914"/>
                  <a:pt x="231776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</a:t>
            </a:r>
            <a:r>
              <a:rPr lang="en"/>
              <a:t>(2 star reviews)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25" y="758950"/>
            <a:ext cx="8260149" cy="41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2858925" y="2951989"/>
            <a:ext cx="5334950" cy="566350"/>
          </a:xfrm>
          <a:custGeom>
            <a:pathLst>
              <a:path extrusionOk="0" h="22654" w="213398">
                <a:moveTo>
                  <a:pt x="0" y="22654"/>
                </a:moveTo>
                <a:cubicBezTo>
                  <a:pt x="14634" y="18910"/>
                  <a:pt x="52242" y="1722"/>
                  <a:pt x="87809" y="191"/>
                </a:cubicBezTo>
                <a:cubicBezTo>
                  <a:pt x="123375" y="-1340"/>
                  <a:pt x="192466" y="11251"/>
                  <a:pt x="213398" y="13464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</a:t>
            </a:r>
            <a:r>
              <a:rPr lang="en"/>
              <a:t>(3 star reviews)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63" y="707900"/>
            <a:ext cx="8421276" cy="42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3114175" y="2242050"/>
            <a:ext cx="5156275" cy="1180550"/>
          </a:xfrm>
          <a:custGeom>
            <a:pathLst>
              <a:path extrusionOk="0" h="47222" w="206251">
                <a:moveTo>
                  <a:pt x="0" y="0"/>
                </a:moveTo>
                <a:cubicBezTo>
                  <a:pt x="18549" y="6977"/>
                  <a:pt x="76918" y="34034"/>
                  <a:pt x="111294" y="41862"/>
                </a:cubicBezTo>
                <a:cubicBezTo>
                  <a:pt x="145669" y="49689"/>
                  <a:pt x="190424" y="46116"/>
                  <a:pt x="206251" y="46967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</a:t>
            </a:r>
            <a:r>
              <a:rPr lang="en"/>
              <a:t>(4 star reviews)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733425"/>
            <a:ext cx="8395748" cy="4226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2858925" y="2369675"/>
            <a:ext cx="5334950" cy="2246275"/>
          </a:xfrm>
          <a:custGeom>
            <a:pathLst>
              <a:path extrusionOk="0" h="89851" w="213398">
                <a:moveTo>
                  <a:pt x="0" y="0"/>
                </a:moveTo>
                <a:cubicBezTo>
                  <a:pt x="16847" y="10210"/>
                  <a:pt x="65516" y="46286"/>
                  <a:pt x="101083" y="61262"/>
                </a:cubicBezTo>
                <a:cubicBezTo>
                  <a:pt x="136649" y="76237"/>
                  <a:pt x="194678" y="85086"/>
                  <a:pt x="213398" y="89851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</a:t>
            </a:r>
            <a:r>
              <a:rPr lang="en"/>
              <a:t>(5 star reviews)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13" y="733425"/>
            <a:ext cx="8319176" cy="42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2603650" y="1169950"/>
            <a:ext cx="5615750" cy="2067600"/>
          </a:xfrm>
          <a:custGeom>
            <a:pathLst>
              <a:path extrusionOk="0" h="82704" w="224630">
                <a:moveTo>
                  <a:pt x="0" y="82704"/>
                </a:moveTo>
                <a:cubicBezTo>
                  <a:pt x="17017" y="74705"/>
                  <a:pt x="76578" y="46797"/>
                  <a:pt x="102105" y="34715"/>
                </a:cubicBezTo>
                <a:cubicBezTo>
                  <a:pt x="127631" y="22632"/>
                  <a:pt x="132736" y="15995"/>
                  <a:pt x="153157" y="10210"/>
                </a:cubicBezTo>
                <a:cubicBezTo>
                  <a:pt x="173577" y="4424"/>
                  <a:pt x="212717" y="1701"/>
                  <a:pt x="224630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206525" y="207450"/>
            <a:ext cx="87276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(</a:t>
            </a:r>
            <a:r>
              <a:rPr lang="en"/>
              <a:t>accommodation</a:t>
            </a:r>
            <a:r>
              <a:rPr lang="en"/>
              <a:t> and food service)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50" y="707900"/>
            <a:ext cx="6736550" cy="42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3063125" y="1042325"/>
            <a:ext cx="4645750" cy="3471525"/>
          </a:xfrm>
          <a:custGeom>
            <a:pathLst>
              <a:path extrusionOk="0" h="138861" w="185830">
                <a:moveTo>
                  <a:pt x="0" y="138861"/>
                </a:moveTo>
                <a:cubicBezTo>
                  <a:pt x="9529" y="134436"/>
                  <a:pt x="39990" y="120992"/>
                  <a:pt x="57178" y="112314"/>
                </a:cubicBezTo>
                <a:cubicBezTo>
                  <a:pt x="74365" y="103635"/>
                  <a:pt x="87128" y="99551"/>
                  <a:pt x="103125" y="86788"/>
                </a:cubicBezTo>
                <a:cubicBezTo>
                  <a:pt x="119121" y="74025"/>
                  <a:pt x="139371" y="50200"/>
                  <a:pt x="153156" y="35736"/>
                </a:cubicBezTo>
                <a:cubicBezTo>
                  <a:pt x="166940" y="21271"/>
                  <a:pt x="180384" y="5956"/>
                  <a:pt x="185830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838200" y="845600"/>
            <a:ext cx="81000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/>
              <a:t>Hypothesis 3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Mentions of economically-salient words will be more common in reviews during economic hardship.)</a:t>
            </a:r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When money is scant, larger (or smaller) portion sizes for the price will be greater (and less) appreciated.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“Portions are (not) small/generous/measly/large.”,</a:t>
            </a:r>
          </a:p>
          <a:p>
            <a:pPr indent="-342900" lvl="0" marL="457200">
              <a:spcBef>
                <a:spcPts val="0"/>
              </a:spcBef>
              <a:buSzPts val="1800"/>
              <a:buChar char="➢"/>
            </a:pPr>
            <a:r>
              <a:rPr lang="en" sz="1800"/>
              <a:t>“Food is expensive/cheap/great deal.”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Ontario (reviews w/ mention of terms)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88" y="733425"/>
            <a:ext cx="8370225" cy="42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4594700" y="2139925"/>
            <a:ext cx="3624700" cy="616350"/>
          </a:xfrm>
          <a:custGeom>
            <a:pathLst>
              <a:path extrusionOk="0" h="24654" w="144988">
                <a:moveTo>
                  <a:pt x="0" y="0"/>
                </a:moveTo>
                <a:cubicBezTo>
                  <a:pt x="5785" y="4084"/>
                  <a:pt x="19910" y="23313"/>
                  <a:pt x="34715" y="24505"/>
                </a:cubicBezTo>
                <a:cubicBezTo>
                  <a:pt x="49520" y="25696"/>
                  <a:pt x="70451" y="7998"/>
                  <a:pt x="88830" y="7148"/>
                </a:cubicBezTo>
                <a:cubicBezTo>
                  <a:pt x="107208" y="6297"/>
                  <a:pt x="135628" y="17358"/>
                  <a:pt x="144988" y="1940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532" name="Shape 532"/>
          <p:cNvCxnSpPr/>
          <p:nvPr/>
        </p:nvCxnSpPr>
        <p:spPr>
          <a:xfrm>
            <a:off x="2756825" y="2446250"/>
            <a:ext cx="54627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206525" y="2074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Ontario (GDP)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638" y="733425"/>
            <a:ext cx="6404725" cy="4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4021950" y="896075"/>
            <a:ext cx="3752400" cy="390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838200" y="845600"/>
            <a:ext cx="81405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/>
              <a:t>Hypothesis 4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(Visits to low-end businesses and high-end businesses will inversely fluctuate respective to the economy.)</a:t>
            </a:r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e.g. If an individual wants hamburgers for dinner, but doesn’t have the money to spend, they’re more likely to go to McDonald’s than to Red Robin.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McDonald’s, Wendy’s Burger King, Subway, Jimmy John’s</a:t>
            </a:r>
          </a:p>
          <a:p>
            <a:pPr indent="-342900" lvl="0" marL="457200">
              <a:spcBef>
                <a:spcPts val="0"/>
              </a:spcBef>
              <a:buSzPts val="1800"/>
              <a:buChar char="➢"/>
            </a:pPr>
            <a:r>
              <a:rPr lang="en" sz="1800"/>
              <a:t>Red Lobster, Outback Steakhouse, Texas Roadhouse, Red Robin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848375" y="368750"/>
            <a:ext cx="7505700" cy="52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created mock user: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98550"/>
            <a:ext cx="7615025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838200" y="1556975"/>
            <a:ext cx="3000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Businesses review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775" y="1865450"/>
            <a:ext cx="6807625" cy="28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(low-end businesses)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27" y="732702"/>
            <a:ext cx="8461550" cy="41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3675750" y="3135450"/>
            <a:ext cx="4645750" cy="127625"/>
          </a:xfrm>
          <a:custGeom>
            <a:pathLst>
              <a:path extrusionOk="0" h="5105" w="185830">
                <a:moveTo>
                  <a:pt x="0" y="5105"/>
                </a:moveTo>
                <a:cubicBezTo>
                  <a:pt x="15145" y="4424"/>
                  <a:pt x="59901" y="1871"/>
                  <a:pt x="90873" y="1021"/>
                </a:cubicBezTo>
                <a:cubicBezTo>
                  <a:pt x="121844" y="170"/>
                  <a:pt x="170003" y="170"/>
                  <a:pt x="185830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(high-end businesses)</a:t>
            </a: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63" y="732702"/>
            <a:ext cx="8410674" cy="41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3139700" y="4096942"/>
            <a:ext cx="5207325" cy="59550"/>
          </a:xfrm>
          <a:custGeom>
            <a:pathLst>
              <a:path extrusionOk="0" h="2382" w="208293">
                <a:moveTo>
                  <a:pt x="0" y="340"/>
                </a:moveTo>
                <a:cubicBezTo>
                  <a:pt x="16677" y="340"/>
                  <a:pt x="65346" y="0"/>
                  <a:pt x="100062" y="340"/>
                </a:cubicBezTo>
                <a:cubicBezTo>
                  <a:pt x="134777" y="680"/>
                  <a:pt x="190254" y="2041"/>
                  <a:pt x="208293" y="2382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(accommodation and food service)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38" y="706977"/>
            <a:ext cx="6737525" cy="42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3931000" y="1578350"/>
            <a:ext cx="3139725" cy="2935500"/>
          </a:xfrm>
          <a:custGeom>
            <a:pathLst>
              <a:path extrusionOk="0" h="117420" w="125589">
                <a:moveTo>
                  <a:pt x="0" y="117420"/>
                </a:moveTo>
                <a:cubicBezTo>
                  <a:pt x="6126" y="110613"/>
                  <a:pt x="26037" y="82705"/>
                  <a:pt x="36758" y="76579"/>
                </a:cubicBezTo>
                <a:cubicBezTo>
                  <a:pt x="47479" y="70452"/>
                  <a:pt x="49520" y="93426"/>
                  <a:pt x="64326" y="80663"/>
                </a:cubicBezTo>
                <a:cubicBezTo>
                  <a:pt x="79131" y="67899"/>
                  <a:pt x="115378" y="13443"/>
                  <a:pt x="125589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762000" y="838200"/>
            <a:ext cx="8153400" cy="94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/>
              <a:t>Hypothesis 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(Cities hit harder during times of economic hardship will experience more extreme variations of hypotheses 1-4 than cities less hit.)</a:t>
            </a:r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In cities harder hit by the economy, the difficulties experienced by citizens that have been mentioned above will be expounded.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206200" y="20597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Nevada (number of reviews per user)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2" y="758877"/>
            <a:ext cx="8426601" cy="42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4007600" y="1757050"/>
            <a:ext cx="4186275" cy="1129525"/>
          </a:xfrm>
          <a:custGeom>
            <a:pathLst>
              <a:path extrusionOk="0" h="45181" w="167451">
                <a:moveTo>
                  <a:pt x="0" y="30631"/>
                </a:moveTo>
                <a:cubicBezTo>
                  <a:pt x="4424" y="25696"/>
                  <a:pt x="15996" y="-1361"/>
                  <a:pt x="26547" y="1021"/>
                </a:cubicBezTo>
                <a:cubicBezTo>
                  <a:pt x="37097" y="3403"/>
                  <a:pt x="50030" y="42884"/>
                  <a:pt x="63304" y="44926"/>
                </a:cubicBezTo>
                <a:cubicBezTo>
                  <a:pt x="76577" y="46968"/>
                  <a:pt x="88830" y="20760"/>
                  <a:pt x="106188" y="13273"/>
                </a:cubicBezTo>
                <a:cubicBezTo>
                  <a:pt x="123545" y="5785"/>
                  <a:pt x="157240" y="2212"/>
                  <a:pt x="167451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206200" y="205975"/>
            <a:ext cx="87789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North Carolina </a:t>
            </a:r>
            <a:r>
              <a:rPr lang="en"/>
              <a:t>(number of reviews per user)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88" y="783752"/>
            <a:ext cx="8549226" cy="42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4594700" y="2445185"/>
            <a:ext cx="3726800" cy="657075"/>
          </a:xfrm>
          <a:custGeom>
            <a:pathLst>
              <a:path extrusionOk="0" h="26283" w="149072">
                <a:moveTo>
                  <a:pt x="0" y="43"/>
                </a:moveTo>
                <a:cubicBezTo>
                  <a:pt x="6636" y="4297"/>
                  <a:pt x="28418" y="22676"/>
                  <a:pt x="39820" y="25569"/>
                </a:cubicBezTo>
                <a:cubicBezTo>
                  <a:pt x="51221" y="28462"/>
                  <a:pt x="59219" y="21315"/>
                  <a:pt x="68409" y="17401"/>
                </a:cubicBezTo>
                <a:cubicBezTo>
                  <a:pt x="77598" y="13487"/>
                  <a:pt x="81513" y="4978"/>
                  <a:pt x="94957" y="2085"/>
                </a:cubicBezTo>
                <a:cubicBezTo>
                  <a:pt x="108400" y="-808"/>
                  <a:pt x="140052" y="383"/>
                  <a:pt x="149072" y="43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206525" y="207450"/>
            <a:ext cx="87276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Nevada vs North Carolina (accommodation…)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75" y="829475"/>
            <a:ext cx="6481300" cy="410377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1991025" y="1501775"/>
            <a:ext cx="5539150" cy="1357675"/>
          </a:xfrm>
          <a:custGeom>
            <a:pathLst>
              <a:path extrusionOk="0" h="54307" w="221566">
                <a:moveTo>
                  <a:pt x="0" y="26547"/>
                </a:moveTo>
                <a:cubicBezTo>
                  <a:pt x="6126" y="31141"/>
                  <a:pt x="22803" y="52584"/>
                  <a:pt x="36758" y="54116"/>
                </a:cubicBezTo>
                <a:cubicBezTo>
                  <a:pt x="50712" y="55647"/>
                  <a:pt x="70452" y="38459"/>
                  <a:pt x="83726" y="35737"/>
                </a:cubicBezTo>
                <a:cubicBezTo>
                  <a:pt x="96999" y="33014"/>
                  <a:pt x="99722" y="43054"/>
                  <a:pt x="116399" y="37779"/>
                </a:cubicBezTo>
                <a:cubicBezTo>
                  <a:pt x="133076" y="32503"/>
                  <a:pt x="170854" y="9019"/>
                  <a:pt x="183788" y="4084"/>
                </a:cubicBezTo>
                <a:cubicBezTo>
                  <a:pt x="196721" y="-851"/>
                  <a:pt x="187701" y="8849"/>
                  <a:pt x="193998" y="8169"/>
                </a:cubicBezTo>
                <a:cubicBezTo>
                  <a:pt x="200294" y="7488"/>
                  <a:pt x="216971" y="1361"/>
                  <a:pt x="221566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4" name="Shape 594"/>
          <p:cNvSpPr/>
          <p:nvPr/>
        </p:nvSpPr>
        <p:spPr>
          <a:xfrm>
            <a:off x="2016550" y="2880200"/>
            <a:ext cx="5692325" cy="1545100"/>
          </a:xfrm>
          <a:custGeom>
            <a:pathLst>
              <a:path extrusionOk="0" h="61804" w="227693">
                <a:moveTo>
                  <a:pt x="0" y="58199"/>
                </a:moveTo>
                <a:cubicBezTo>
                  <a:pt x="6807" y="58709"/>
                  <a:pt x="21272" y="63133"/>
                  <a:pt x="40842" y="61262"/>
                </a:cubicBezTo>
                <a:cubicBezTo>
                  <a:pt x="60412" y="59390"/>
                  <a:pt x="86278" y="57178"/>
                  <a:pt x="117420" y="46968"/>
                </a:cubicBezTo>
                <a:cubicBezTo>
                  <a:pt x="148561" y="36757"/>
                  <a:pt x="209314" y="7828"/>
                  <a:pt x="227693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our limited data, we cannot find any relationship between economic trends and Yelp review data.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drastic economic changes have happened since the recession of 2008.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Correlation tests need to be run to confirm whether or not any of the data matches economic trends.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Data is too limited to prove the efficacy of Hypotheses 2-4.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819150" y="1676400"/>
            <a:ext cx="7505700" cy="254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dataset is surprisingly small.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Cities that we wanted to test (e.g. Oklahoma City and Detroit) were not found in the data.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Reviews really only start after 2008, so a comparison from before and after the recession cannot easily be made.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 sz="1800"/>
              <a:t>It is difficult to find an accurate means to normalize the change in reviews given a change of users as opposed to a change in the economy.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 larger dataset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Work on </a:t>
            </a:r>
            <a:r>
              <a:rPr lang="en" sz="1800"/>
              <a:t>actual </a:t>
            </a:r>
            <a:r>
              <a:rPr lang="en" sz="1800"/>
              <a:t>Yelp data including larger cities with larger quantities of reviews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other resources that can have a wider range of time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Better comparison before and after economic recession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Extract Twitter data that include restaurants’ reviews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Sentiment analysis on review data before and after the recession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848375" y="368750"/>
            <a:ext cx="7505700" cy="52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created mock user: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98550"/>
            <a:ext cx="7615025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838200" y="1556975"/>
            <a:ext cx="3000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Businesses tips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75" y="1947575"/>
            <a:ext cx="6869876" cy="27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Bureau of Economic Analysis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https://www.bea.gov/index.htm</a:t>
            </a:r>
            <a:r>
              <a:rPr lang="en" sz="1800"/>
              <a:t>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Bureau of Labor Statistics (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https://www.bls.gov/lau/</a:t>
            </a:r>
            <a:r>
              <a:rPr lang="en" sz="1800"/>
              <a:t>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Antenucci et al. (2014). </a:t>
            </a:r>
            <a:r>
              <a:rPr i="1" lang="en" sz="1800"/>
              <a:t>Using Social Media to Measure Labor Market Flows.</a:t>
            </a:r>
            <a:r>
              <a:rPr lang="en" sz="1800"/>
              <a:t> NBER Working Paper.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Arias et al. (2016). </a:t>
            </a:r>
            <a:r>
              <a:rPr i="1" lang="en" sz="1800"/>
              <a:t>Metro business cycles.</a:t>
            </a:r>
            <a:r>
              <a:rPr lang="en" sz="1800"/>
              <a:t> Journal of Urban Economics. 94, 90-108.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3424500" y="2094450"/>
            <a:ext cx="22950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Mock </a:t>
            </a:r>
            <a:r>
              <a:rPr lang="en"/>
              <a:t>Evaluation </a:t>
            </a:r>
            <a:r>
              <a:rPr lang="en"/>
              <a:t>Output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238" y="1723988"/>
            <a:ext cx="705802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